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000">
              <a:schemeClr val="bg2">
                <a:tint val="80000"/>
                <a:satMod val="400000"/>
              </a:schemeClr>
            </a:gs>
            <a:gs pos="44000">
              <a:srgbClr val="3F93C2"/>
            </a:gs>
            <a:gs pos="29000">
              <a:srgbClr val="4298C6"/>
            </a:gs>
            <a:gs pos="0">
              <a:srgbClr val="3D90BE"/>
            </a:gs>
            <a:gs pos="38330">
              <a:srgbClr val="4095C4"/>
            </a:gs>
            <a:gs pos="60000">
              <a:schemeClr val="bg2">
                <a:tint val="83000"/>
                <a:satMod val="320000"/>
              </a:schemeClr>
            </a:gs>
            <a:gs pos="78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59713"/>
            <a:ext cx="7924800" cy="861774"/>
          </a:xfrm>
          <a:noFill/>
          <a:ln w="28575" cap="rnd" cmpd="tri">
            <a:solidFill>
              <a:schemeClr val="tx1"/>
            </a:solidFill>
            <a:bevel/>
          </a:ln>
          <a:effectLst>
            <a:glow rad="101600">
              <a:schemeClr val="accent1">
                <a:satMod val="175000"/>
                <a:alpha val="35000"/>
              </a:schemeClr>
            </a:glow>
            <a:outerShdw blurRad="101600" dist="50800" dir="9300000" algn="ctr" rotWithShape="0">
              <a:srgbClr val="000000"/>
            </a:outerShdw>
            <a:reflection endPos="0" dir="5400000" sy="-100000" algn="bl" rotWithShape="0"/>
          </a:effectLst>
          <a:scene3d>
            <a:camera prst="obliqueBottomRight"/>
            <a:lightRig rig="twoPt" dir="t">
              <a:rot lat="0" lon="0" rev="0"/>
            </a:lightRig>
          </a:scene3d>
          <a:sp3d extrusionH="82550" contourW="19050" prstMaterial="dkEdge">
            <a:extrusionClr>
              <a:schemeClr val="accent2"/>
            </a:extrusionClr>
            <a:contourClr>
              <a:schemeClr val="accent2"/>
            </a:contourClr>
          </a:sp3d>
        </p:spPr>
        <p:txBody>
          <a:bodyPr lIns="0" anchor="ctr" anchorCtr="0">
            <a:noAutofit/>
          </a:bodyPr>
          <a:lstStyle/>
          <a:p>
            <a:pPr algn="ctr"/>
            <a:r>
              <a:rPr lang="en-US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Multiplekseri</a:t>
            </a:r>
            <a:endParaRPr lang="en-US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81200"/>
            <a:ext cx="7854696" cy="3581400"/>
          </a:xfrm>
        </p:spPr>
        <p:txBody>
          <a:bodyPr>
            <a:normAutofit/>
          </a:bodyPr>
          <a:lstStyle/>
          <a:p>
            <a:pPr algn="l"/>
            <a:r>
              <a:rPr lang="vi-VN" sz="2400" dirty="0">
                <a:latin typeface="+mj-lt"/>
              </a:rPr>
              <a:t>Multiplekser, često u oznaci MUX, je digitalni preklopnik – tj. kolo koje omogućava da se jedan od n izvora podataka logički povežu na zajedničko odredište. Multiplekser ima veći broj ulaza za podatke, jedan ili više selekcionih ulaza i jedan izlaz. Vrednost selekcionih ulaza određuje (tj. bira) jedan od ulaza za podatke čija se vrednost, u datom trenutku, prenosi na izlaz. </a:t>
            </a:r>
            <a:r>
              <a:rPr lang="en-US" sz="2400" dirty="0" err="1" smtClean="0">
                <a:latin typeface="+mj-lt"/>
              </a:rPr>
              <a:t>Multiplakser</a:t>
            </a:r>
            <a:r>
              <a:rPr lang="en-US" sz="2400" dirty="0" smtClean="0">
                <a:latin typeface="+mj-lt"/>
              </a:rPr>
              <a:t> se </a:t>
            </a:r>
            <a:r>
              <a:rPr lang="en-US" sz="2400" dirty="0" err="1" smtClean="0">
                <a:latin typeface="+mj-lt"/>
              </a:rPr>
              <a:t>sastoji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iz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jednog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izlaza</a:t>
            </a:r>
            <a:r>
              <a:rPr lang="en-US" sz="2400" dirty="0" smtClean="0">
                <a:latin typeface="+mj-lt"/>
              </a:rPr>
              <a:t>, n </a:t>
            </a:r>
            <a:r>
              <a:rPr lang="en-US" sz="2400" dirty="0" err="1" smtClean="0">
                <a:latin typeface="+mj-lt"/>
              </a:rPr>
              <a:t>selekcionih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ulaza</a:t>
            </a:r>
            <a:r>
              <a:rPr lang="en-US" sz="2400" dirty="0" smtClean="0">
                <a:latin typeface="+mj-lt"/>
              </a:rPr>
              <a:t> I 2</a:t>
            </a:r>
            <a:r>
              <a:rPr lang="en-US" sz="2400" baseline="30000" dirty="0" smtClean="0">
                <a:latin typeface="+mj-lt"/>
              </a:rPr>
              <a:t>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ulaza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za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podatke</a:t>
            </a:r>
            <a:r>
              <a:rPr lang="en-US" sz="2400" dirty="0" smtClean="0">
                <a:latin typeface="+mj-lt"/>
              </a:rPr>
              <a:t>. </a:t>
            </a:r>
            <a:r>
              <a:rPr lang="vi-VN" sz="2400" dirty="0"/>
              <a:t> 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98267">
            <a:off x="5137217" y="4257797"/>
            <a:ext cx="3257034" cy="30651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86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79728">
            <a:off x="708800" y="4760805"/>
            <a:ext cx="3357751" cy="2517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6344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5446" y="152400"/>
            <a:ext cx="7851648" cy="1219200"/>
          </a:xfrm>
        </p:spPr>
        <p:txBody>
          <a:bodyPr>
            <a:normAutofit/>
          </a:bodyPr>
          <a:lstStyle/>
          <a:p>
            <a:pPr marL="571500" indent="-571500" algn="ctr"/>
            <a:r>
              <a:rPr lang="en-US" sz="480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Simboli</a:t>
            </a:r>
            <a:r>
              <a:rPr lang="en-US" sz="4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480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Multipleksera</a:t>
            </a:r>
            <a:endParaRPr lang="en-US" sz="48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922" y="3657600"/>
            <a:ext cx="7854696" cy="3048000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lphaLcParenR"/>
            </a:pPr>
            <a:r>
              <a:rPr lang="en-US" sz="2800" dirty="0" err="1" smtClean="0">
                <a:latin typeface="+mj-lt"/>
              </a:rPr>
              <a:t>Grafički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simbol</a:t>
            </a:r>
            <a:endParaRPr lang="en-US" sz="2800" dirty="0" smtClean="0">
              <a:latin typeface="+mj-lt"/>
            </a:endParaRPr>
          </a:p>
          <a:p>
            <a:pPr marL="514350" indent="-514350" algn="l">
              <a:buFont typeface="+mj-lt"/>
              <a:buAutoNum type="alphaLcParenR"/>
            </a:pPr>
            <a:r>
              <a:rPr lang="en-US" sz="2800" dirty="0" err="1" smtClean="0">
                <a:latin typeface="+mj-lt"/>
              </a:rPr>
              <a:t>Analogija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elektromehaničkim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preklopnikom</a:t>
            </a:r>
            <a:endParaRPr lang="en-US" sz="2800" dirty="0" smtClean="0">
              <a:latin typeface="+mj-lt"/>
            </a:endParaRPr>
          </a:p>
          <a:p>
            <a:pPr marL="514350" indent="-514350" algn="l">
              <a:buFont typeface="+mj-lt"/>
              <a:buAutoNum type="alphaLcParenR"/>
            </a:pPr>
            <a:r>
              <a:rPr lang="en-US" sz="2800" dirty="0" err="1" smtClean="0">
                <a:latin typeface="+mj-lt"/>
              </a:rPr>
              <a:t>Tabela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istinitosti</a:t>
            </a:r>
            <a:endParaRPr lang="en-US" sz="2800" dirty="0" smtClean="0">
              <a:latin typeface="+mj-lt"/>
            </a:endParaRPr>
          </a:p>
          <a:p>
            <a:pPr marL="514350" indent="-514350" algn="l">
              <a:buFont typeface="+mj-lt"/>
              <a:buAutoNum type="alphaLcParenR"/>
            </a:pPr>
            <a:r>
              <a:rPr lang="en-US" sz="2800" dirty="0" err="1">
                <a:latin typeface="+mj-lt"/>
              </a:rPr>
              <a:t>logička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mreža</a:t>
            </a:r>
            <a:endParaRPr lang="en-US" sz="2800" dirty="0" smtClean="0">
              <a:latin typeface="+mj-lt"/>
            </a:endParaRPr>
          </a:p>
          <a:p>
            <a:pPr marL="514350" indent="-514350" algn="l">
              <a:buFont typeface="+mj-lt"/>
              <a:buAutoNum type="alphaLcParenR"/>
            </a:pPr>
            <a:r>
              <a:rPr lang="en-US" sz="2800" dirty="0" err="1">
                <a:latin typeface="+mj-lt"/>
              </a:rPr>
              <a:t>realizacija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pomoću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transmisionih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gejtova</a:t>
            </a:r>
            <a:endParaRPr lang="en-US" sz="28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73" y="2133600"/>
            <a:ext cx="6782747" cy="134321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33182" y="1600200"/>
            <a:ext cx="569617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Za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primer je data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slika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multipleskera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2-u-1</a:t>
            </a:r>
            <a:endParaRPr lang="en-US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83410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851648" cy="1052945"/>
          </a:xfrm>
        </p:spPr>
        <p:txBody>
          <a:bodyPr>
            <a:normAutofit/>
          </a:bodyPr>
          <a:lstStyle/>
          <a:p>
            <a:pPr algn="ctr"/>
            <a:r>
              <a:rPr lang="en-US" sz="48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Multiplekser</a:t>
            </a: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4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2-u-1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371600"/>
            <a:ext cx="6248400" cy="53340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latin typeface="+mj-lt"/>
              </a:rPr>
              <a:t>Po </a:t>
            </a:r>
            <a:r>
              <a:rPr lang="en-US" sz="2000" dirty="0" err="1" smtClean="0">
                <a:latin typeface="+mj-lt"/>
              </a:rPr>
              <a:t>grafickom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simbolu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multipleksera</a:t>
            </a:r>
            <a:r>
              <a:rPr lang="en-US" sz="2000" dirty="0" smtClean="0">
                <a:latin typeface="+mj-lt"/>
              </a:rPr>
              <a:t> 2-u-1 </a:t>
            </a:r>
            <a:r>
              <a:rPr lang="en-US" sz="2000" dirty="0" err="1" smtClean="0">
                <a:latin typeface="+mj-lt"/>
              </a:rPr>
              <a:t>saznajemo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da,ako</a:t>
            </a:r>
            <a:r>
              <a:rPr lang="en-US" sz="2000" dirty="0" smtClean="0">
                <a:latin typeface="+mj-lt"/>
              </a:rPr>
              <a:t> je s=0,izlaz </a:t>
            </a:r>
            <a:r>
              <a:rPr lang="en-US" sz="2000" dirty="0" err="1" smtClean="0">
                <a:latin typeface="+mj-lt"/>
              </a:rPr>
              <a:t>multipleksera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ce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biti</a:t>
            </a:r>
            <a:r>
              <a:rPr lang="en-US" sz="2000" dirty="0" smtClean="0">
                <a:latin typeface="+mj-lt"/>
              </a:rPr>
              <a:t> f=w</a:t>
            </a:r>
            <a:r>
              <a:rPr lang="en-US" sz="2000" baseline="-25000" dirty="0" smtClean="0">
                <a:latin typeface="+mj-lt"/>
              </a:rPr>
              <a:t>0</a:t>
            </a:r>
            <a:r>
              <a:rPr lang="en-US" sz="2000" dirty="0" smtClean="0">
                <a:latin typeface="+mj-lt"/>
              </a:rPr>
              <a:t> ,a </a:t>
            </a:r>
            <a:r>
              <a:rPr lang="en-US" sz="2000" dirty="0" err="1" smtClean="0">
                <a:latin typeface="+mj-lt"/>
              </a:rPr>
              <a:t>ako</a:t>
            </a:r>
            <a:r>
              <a:rPr lang="en-US" sz="2000" dirty="0" smtClean="0">
                <a:latin typeface="+mj-lt"/>
              </a:rPr>
              <a:t> je s=1, </a:t>
            </a:r>
            <a:r>
              <a:rPr lang="en-US" sz="2000" dirty="0" err="1" smtClean="0">
                <a:latin typeface="+mj-lt"/>
              </a:rPr>
              <a:t>izlaz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multiplaksera</a:t>
            </a:r>
            <a:r>
              <a:rPr lang="en-US" sz="2000" dirty="0" smtClean="0">
                <a:latin typeface="+mj-lt"/>
              </a:rPr>
              <a:t> je f=w</a:t>
            </a:r>
            <a:r>
              <a:rPr lang="en-US" sz="2000" baseline="-25000" dirty="0" smtClean="0">
                <a:latin typeface="+mj-lt"/>
              </a:rPr>
              <a:t>1</a:t>
            </a:r>
            <a:r>
              <a:rPr lang="en-US" sz="2000" dirty="0" smtClean="0">
                <a:latin typeface="+mj-lt"/>
              </a:rPr>
              <a:t>.</a:t>
            </a:r>
          </a:p>
          <a:p>
            <a:pPr algn="l"/>
            <a:endParaRPr lang="en-US" sz="900" dirty="0"/>
          </a:p>
          <a:p>
            <a:pPr algn="l"/>
            <a:r>
              <a:rPr lang="en-US" sz="2000" dirty="0" err="1">
                <a:solidFill>
                  <a:schemeClr val="bg1"/>
                </a:solidFill>
                <a:latin typeface="+mj-lt"/>
              </a:rPr>
              <a:t>Multiplekser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2‐u‐1 je </a:t>
            </a:r>
            <a:r>
              <a:rPr lang="en-US" sz="2000" dirty="0" err="1">
                <a:solidFill>
                  <a:schemeClr val="bg1"/>
                </a:solidFill>
                <a:latin typeface="+mj-lt"/>
              </a:rPr>
              <a:t>po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+mj-lt"/>
              </a:rPr>
              <a:t>funkciji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+mj-lt"/>
              </a:rPr>
              <a:t>analogan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+mj-lt"/>
              </a:rPr>
              <a:t>elektro‐mehaničkom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+mj-lt"/>
              </a:rPr>
              <a:t>dvo‐položajnom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prekidaču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kod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kog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signala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“s”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upravlja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+mj-lt"/>
              </a:rPr>
              <a:t>položajem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preklopnika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.</a:t>
            </a:r>
          </a:p>
          <a:p>
            <a:pPr algn="l"/>
            <a:endParaRPr lang="en-US" sz="900" dirty="0" smtClean="0">
              <a:solidFill>
                <a:schemeClr val="bg1"/>
              </a:solidFill>
              <a:latin typeface="+mj-lt"/>
            </a:endParaRPr>
          </a:p>
          <a:p>
            <a:pPr algn="l"/>
            <a:r>
              <a:rPr lang="en-US" sz="2000" dirty="0" err="1">
                <a:latin typeface="+mj-lt"/>
              </a:rPr>
              <a:t>Funkcija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multipleksera</a:t>
            </a:r>
            <a:r>
              <a:rPr lang="en-US" sz="2000" dirty="0">
                <a:latin typeface="+mj-lt"/>
              </a:rPr>
              <a:t> 2‐u‐1 </a:t>
            </a:r>
            <a:r>
              <a:rPr lang="en-US" sz="2000" dirty="0" err="1">
                <a:latin typeface="+mj-lt"/>
              </a:rPr>
              <a:t>opisana</a:t>
            </a:r>
            <a:r>
              <a:rPr lang="en-US" sz="2000" dirty="0">
                <a:latin typeface="+mj-lt"/>
              </a:rPr>
              <a:t> je </a:t>
            </a:r>
            <a:r>
              <a:rPr lang="en-US" sz="2000" dirty="0" err="1">
                <a:latin typeface="+mj-lt"/>
              </a:rPr>
              <a:t>tabelom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istinitosti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na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osnovu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koje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lako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možemo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izvesti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logički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izraz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oblika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suma‐proizvoda</a:t>
            </a:r>
            <a:r>
              <a:rPr lang="en-US" sz="2000" dirty="0">
                <a:latin typeface="+mj-lt"/>
              </a:rPr>
              <a:t>: </a:t>
            </a:r>
            <a:r>
              <a:rPr lang="en-US" sz="2000" dirty="0" smtClean="0">
                <a:latin typeface="+mj-lt"/>
              </a:rPr>
              <a:t>f=s`w</a:t>
            </a:r>
            <a:r>
              <a:rPr lang="en-US" sz="2000" baseline="-25000" dirty="0" smtClean="0">
                <a:latin typeface="+mj-lt"/>
              </a:rPr>
              <a:t>0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+ </a:t>
            </a:r>
            <a:r>
              <a:rPr lang="en-US" sz="2000" dirty="0" smtClean="0">
                <a:latin typeface="+mj-lt"/>
              </a:rPr>
              <a:t>sw</a:t>
            </a:r>
            <a:r>
              <a:rPr lang="en-US" sz="2000" baseline="-25000" dirty="0" smtClean="0">
                <a:latin typeface="+mj-lt"/>
              </a:rPr>
              <a:t>1</a:t>
            </a:r>
            <a:r>
              <a:rPr lang="en-US" sz="2000" dirty="0" smtClean="0">
                <a:latin typeface="+mj-lt"/>
              </a:rPr>
              <a:t>.</a:t>
            </a:r>
          </a:p>
          <a:p>
            <a:pPr algn="l"/>
            <a:endParaRPr lang="en-US" sz="900" dirty="0">
              <a:solidFill>
                <a:schemeClr val="bg1"/>
              </a:solidFill>
              <a:latin typeface="+mj-lt"/>
            </a:endParaRPr>
          </a:p>
          <a:p>
            <a:pPr algn="l"/>
            <a:r>
              <a:rPr lang="en-US" sz="2000" dirty="0" err="1">
                <a:solidFill>
                  <a:schemeClr val="bg1"/>
                </a:solidFill>
                <a:latin typeface="+mj-lt"/>
              </a:rPr>
              <a:t>Ovom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izrazu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+mj-lt"/>
              </a:rPr>
              <a:t>odgovara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+mj-lt"/>
              </a:rPr>
              <a:t>logička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+mj-lt"/>
              </a:rPr>
              <a:t>mreža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sa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ove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slike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 </a:t>
            </a:r>
            <a:r>
              <a:rPr lang="en-US" sz="24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</a:t>
            </a:r>
          </a:p>
          <a:p>
            <a:pPr algn="l"/>
            <a:endParaRPr lang="en-US" sz="900" dirty="0" smtClean="0">
              <a:solidFill>
                <a:schemeClr val="bg1"/>
              </a:solidFill>
              <a:latin typeface="+mj-lt"/>
            </a:endParaRPr>
          </a:p>
          <a:p>
            <a:pPr algn="l"/>
            <a:r>
              <a:rPr lang="en-US" sz="2000" dirty="0">
                <a:latin typeface="+mj-lt"/>
              </a:rPr>
              <a:t>Na </a:t>
            </a:r>
            <a:r>
              <a:rPr lang="en-US" sz="2000" dirty="0" err="1" smtClean="0">
                <a:latin typeface="+mj-lt"/>
              </a:rPr>
              <a:t>Slici</a:t>
            </a:r>
            <a:r>
              <a:rPr lang="en-US" sz="2000" dirty="0" smtClean="0">
                <a:latin typeface="+mj-lt"/>
              </a:rPr>
              <a:t> je </a:t>
            </a:r>
            <a:r>
              <a:rPr lang="en-US" sz="2000" dirty="0" err="1" smtClean="0">
                <a:latin typeface="+mj-lt"/>
              </a:rPr>
              <a:t>prikazano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kako</a:t>
            </a:r>
            <a:r>
              <a:rPr lang="en-US" sz="2000" dirty="0">
                <a:latin typeface="+mj-lt"/>
              </a:rPr>
              <a:t> se </a:t>
            </a:r>
            <a:r>
              <a:rPr lang="en-US" sz="2000" dirty="0" err="1">
                <a:latin typeface="+mj-lt"/>
              </a:rPr>
              <a:t>multiplekser</a:t>
            </a:r>
            <a:r>
              <a:rPr lang="en-US" sz="2000" dirty="0">
                <a:latin typeface="+mj-lt"/>
              </a:rPr>
              <a:t> 2‐u‐1 </a:t>
            </a:r>
            <a:r>
              <a:rPr lang="en-US" sz="2000" dirty="0" err="1">
                <a:latin typeface="+mj-lt"/>
              </a:rPr>
              <a:t>može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realizovati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pomoću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transmisionih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gejtova</a:t>
            </a:r>
            <a:r>
              <a:rPr lang="en-US" sz="2000" dirty="0">
                <a:latin typeface="+mj-lt"/>
              </a:rPr>
              <a:t>. 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371600"/>
            <a:ext cx="1371600" cy="914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55" y="2590800"/>
            <a:ext cx="1357745" cy="914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733800"/>
            <a:ext cx="1371600" cy="8668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4724400"/>
            <a:ext cx="2057687" cy="64779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5488" y="5486401"/>
            <a:ext cx="1419423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6700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686800" cy="1089890"/>
          </a:xfrm>
        </p:spPr>
        <p:txBody>
          <a:bodyPr>
            <a:normAutofit/>
          </a:bodyPr>
          <a:lstStyle/>
          <a:p>
            <a:pPr algn="ctr"/>
            <a:r>
              <a:rPr lang="en-US" sz="480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Multiplekser</a:t>
            </a:r>
            <a:r>
              <a:rPr lang="en-US" sz="4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4-u-1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93982"/>
            <a:ext cx="6019800" cy="41148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latin typeface="+mj-lt"/>
              </a:rPr>
              <a:t>Na </a:t>
            </a:r>
            <a:r>
              <a:rPr lang="en-US" sz="2000" dirty="0" err="1" smtClean="0">
                <a:latin typeface="+mj-lt"/>
              </a:rPr>
              <a:t>slici</a:t>
            </a:r>
            <a:r>
              <a:rPr lang="en-US" sz="2000" dirty="0" smtClean="0">
                <a:latin typeface="+mj-lt"/>
              </a:rPr>
              <a:t> je </a:t>
            </a:r>
            <a:r>
              <a:rPr lang="en-US" sz="2000" dirty="0" err="1" smtClean="0">
                <a:latin typeface="+mj-lt"/>
              </a:rPr>
              <a:t>prikazan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multiplekser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sa</a:t>
            </a:r>
            <a:r>
              <a:rPr lang="en-US" sz="2000" dirty="0" smtClean="0">
                <a:latin typeface="+mj-lt"/>
              </a:rPr>
              <a:t> 4 </a:t>
            </a:r>
            <a:r>
              <a:rPr lang="en-US" sz="2000" dirty="0" err="1" smtClean="0">
                <a:latin typeface="+mj-lt"/>
              </a:rPr>
              <a:t>ulaza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za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podatke</a:t>
            </a:r>
            <a:r>
              <a:rPr lang="en-US" sz="2000" dirty="0" smtClean="0">
                <a:latin typeface="+mj-lt"/>
              </a:rPr>
              <a:t> (w</a:t>
            </a:r>
            <a:r>
              <a:rPr lang="en-US" sz="2000" baseline="-25000" dirty="0" smtClean="0">
                <a:latin typeface="+mj-lt"/>
              </a:rPr>
              <a:t>0</a:t>
            </a:r>
            <a:r>
              <a:rPr lang="en-US" sz="2000" dirty="0" smtClean="0">
                <a:latin typeface="+mj-lt"/>
              </a:rPr>
              <a:t>,w</a:t>
            </a:r>
            <a:r>
              <a:rPr lang="en-US" sz="2000" baseline="-25000" dirty="0" smtClean="0">
                <a:latin typeface="+mj-lt"/>
              </a:rPr>
              <a:t>1</a:t>
            </a:r>
            <a:r>
              <a:rPr lang="en-US" sz="2000" dirty="0" smtClean="0">
                <a:latin typeface="+mj-lt"/>
              </a:rPr>
              <a:t>,w</a:t>
            </a:r>
            <a:r>
              <a:rPr lang="en-US" sz="2000" baseline="-25000" dirty="0" smtClean="0">
                <a:latin typeface="+mj-lt"/>
              </a:rPr>
              <a:t>2</a:t>
            </a:r>
            <a:r>
              <a:rPr lang="en-US" sz="2000" dirty="0" smtClean="0">
                <a:latin typeface="+mj-lt"/>
              </a:rPr>
              <a:t>,w</a:t>
            </a:r>
            <a:r>
              <a:rPr lang="en-US" sz="2000" baseline="-25000" dirty="0" smtClean="0">
                <a:latin typeface="+mj-lt"/>
              </a:rPr>
              <a:t>3</a:t>
            </a:r>
            <a:r>
              <a:rPr lang="en-US" sz="2000" dirty="0" smtClean="0">
                <a:latin typeface="+mj-lt"/>
              </a:rPr>
              <a:t>) I </a:t>
            </a:r>
            <a:r>
              <a:rPr lang="en-US" sz="2000" dirty="0" err="1" smtClean="0">
                <a:latin typeface="+mj-lt"/>
              </a:rPr>
              <a:t>dva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selekciona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ulaza</a:t>
            </a:r>
            <a:r>
              <a:rPr lang="en-US" sz="2000" dirty="0" smtClean="0">
                <a:latin typeface="+mj-lt"/>
              </a:rPr>
              <a:t> s</a:t>
            </a:r>
            <a:r>
              <a:rPr lang="en-US" sz="2000" baseline="-25000" dirty="0" smtClean="0">
                <a:latin typeface="+mj-lt"/>
              </a:rPr>
              <a:t>1</a:t>
            </a:r>
            <a:r>
              <a:rPr lang="en-US" sz="2000" dirty="0" smtClean="0">
                <a:latin typeface="+mj-lt"/>
              </a:rPr>
              <a:t> I s</a:t>
            </a:r>
            <a:r>
              <a:rPr lang="en-US" sz="2000" baseline="-25000" dirty="0" smtClean="0">
                <a:latin typeface="+mj-lt"/>
              </a:rPr>
              <a:t>0</a:t>
            </a:r>
            <a:r>
              <a:rPr lang="en-US" sz="2000" dirty="0" smtClean="0">
                <a:latin typeface="+mj-lt"/>
              </a:rPr>
              <a:t>.</a:t>
            </a:r>
          </a:p>
          <a:p>
            <a:pPr algn="l"/>
            <a:endParaRPr lang="en-US" sz="900" dirty="0" smtClean="0">
              <a:latin typeface="+mj-lt"/>
            </a:endParaRPr>
          </a:p>
          <a:p>
            <a:pPr algn="l"/>
            <a:endParaRPr lang="en-US" sz="900" dirty="0" smtClean="0">
              <a:latin typeface="+mj-lt"/>
            </a:endParaRPr>
          </a:p>
          <a:p>
            <a:pPr algn="l"/>
            <a:endParaRPr lang="en-US" sz="900" dirty="0">
              <a:latin typeface="+mj-lt"/>
            </a:endParaRPr>
          </a:p>
          <a:p>
            <a:pPr algn="l"/>
            <a:endParaRPr lang="en-US" sz="900" dirty="0">
              <a:latin typeface="+mj-lt"/>
            </a:endParaRPr>
          </a:p>
          <a:p>
            <a:pPr algn="l"/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Tabela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istinosti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za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multiplakser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4-u-1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izgleda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ovako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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Multiplekseru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 4-u-1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odgovara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sledeci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izraz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 :</a:t>
            </a:r>
          </a:p>
          <a:p>
            <a:pPr algn="l">
              <a:spcBef>
                <a:spcPts val="0"/>
              </a:spcBef>
            </a:pPr>
            <a:r>
              <a:rPr lang="en-US" sz="12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       </a:t>
            </a:r>
            <a:r>
              <a:rPr lang="en-US" sz="1200" b="1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_   _                  _                              _</a:t>
            </a:r>
            <a:endParaRPr lang="en-US" sz="1200" b="1" dirty="0">
              <a:solidFill>
                <a:schemeClr val="bg1"/>
              </a:solidFill>
              <a:latin typeface="+mj-lt"/>
              <a:sym typeface="Wingdings" panose="05000000000000000000" pitchFamily="2" charset="2"/>
            </a:endParaRPr>
          </a:p>
          <a:p>
            <a:pPr algn="l">
              <a:spcBef>
                <a:spcPts val="0"/>
              </a:spcBef>
            </a:pPr>
            <a:r>
              <a:rPr lang="en-US" sz="2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f=S</a:t>
            </a:r>
            <a:r>
              <a:rPr lang="en-US" sz="2000" baseline="-25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1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S</a:t>
            </a:r>
            <a:r>
              <a:rPr lang="en-US" sz="2000" baseline="-25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0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w</a:t>
            </a:r>
            <a:r>
              <a:rPr lang="en-US" sz="2000" baseline="-25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0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 + S</a:t>
            </a:r>
            <a:r>
              <a:rPr lang="en-US" sz="2000" baseline="-25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1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S</a:t>
            </a:r>
            <a:r>
              <a:rPr lang="en-US" sz="2000" baseline="-25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0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w</a:t>
            </a:r>
            <a:r>
              <a:rPr lang="en-US" sz="2000" baseline="-25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1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 + S</a:t>
            </a:r>
            <a:r>
              <a:rPr lang="en-US" sz="2000" baseline="-25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1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S</a:t>
            </a:r>
            <a:r>
              <a:rPr lang="en-US" sz="2000" baseline="-25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0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w</a:t>
            </a:r>
            <a:r>
              <a:rPr lang="en-US" sz="2000" baseline="-25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2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 + S</a:t>
            </a:r>
            <a:r>
              <a:rPr lang="en-US" sz="2000" baseline="-25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1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S</a:t>
            </a:r>
            <a:r>
              <a:rPr lang="en-US" sz="2000" baseline="-25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0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w</a:t>
            </a:r>
            <a:r>
              <a:rPr lang="en-US" sz="2000" baseline="-25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3</a:t>
            </a:r>
          </a:p>
          <a:p>
            <a:pPr algn="l">
              <a:spcBef>
                <a:spcPts val="0"/>
              </a:spcBef>
            </a:pPr>
            <a:endParaRPr lang="en-US" sz="1000" dirty="0" smtClean="0">
              <a:solidFill>
                <a:schemeClr val="bg1"/>
              </a:solidFill>
              <a:latin typeface="+mj-lt"/>
              <a:sym typeface="Wingdings" panose="05000000000000000000" pitchFamily="2" charset="2"/>
            </a:endParaRPr>
          </a:p>
          <a:p>
            <a:pPr algn="l">
              <a:spcBef>
                <a:spcPts val="0"/>
              </a:spcBef>
            </a:pPr>
            <a:endParaRPr lang="en-US" sz="1000" dirty="0">
              <a:solidFill>
                <a:schemeClr val="bg1"/>
              </a:solidFill>
              <a:latin typeface="+mj-lt"/>
              <a:sym typeface="Wingdings" panose="05000000000000000000" pitchFamily="2" charset="2"/>
            </a:endParaRPr>
          </a:p>
          <a:p>
            <a:pPr algn="l">
              <a:spcBef>
                <a:spcPts val="0"/>
              </a:spcBef>
            </a:pPr>
            <a:endParaRPr lang="en-US" sz="1000" dirty="0" smtClean="0">
              <a:solidFill>
                <a:schemeClr val="bg1"/>
              </a:solidFill>
              <a:latin typeface="+mj-lt"/>
              <a:sym typeface="Wingdings" panose="05000000000000000000" pitchFamily="2" charset="2"/>
            </a:endParaRPr>
          </a:p>
          <a:p>
            <a:pPr algn="l">
              <a:spcBef>
                <a:spcPts val="0"/>
              </a:spcBef>
            </a:pPr>
            <a:endParaRPr lang="en-US" sz="1000" dirty="0" smtClean="0">
              <a:solidFill>
                <a:schemeClr val="bg1"/>
              </a:solidFill>
              <a:latin typeface="+mj-lt"/>
              <a:sym typeface="Wingdings" panose="05000000000000000000" pitchFamily="2" charset="2"/>
            </a:endParaRPr>
          </a:p>
          <a:p>
            <a:pPr algn="l">
              <a:spcBef>
                <a:spcPts val="0"/>
              </a:spcBef>
            </a:pPr>
            <a:endParaRPr lang="en-US" sz="1000" dirty="0" smtClean="0">
              <a:solidFill>
                <a:schemeClr val="bg1"/>
              </a:solidFill>
              <a:latin typeface="+mj-lt"/>
              <a:sym typeface="Wingdings" panose="05000000000000000000" pitchFamily="2" charset="2"/>
            </a:endParaRPr>
          </a:p>
          <a:p>
            <a:pPr algn="l">
              <a:spcBef>
                <a:spcPts val="0"/>
              </a:spcBef>
            </a:pPr>
            <a:r>
              <a:rPr lang="en-US" sz="2000" dirty="0" err="1" smtClean="0">
                <a:latin typeface="+mj-lt"/>
              </a:rPr>
              <a:t>Multiplekseru</a:t>
            </a:r>
            <a:r>
              <a:rPr lang="en-US" sz="2000" dirty="0" smtClean="0">
                <a:latin typeface="+mj-lt"/>
              </a:rPr>
              <a:t> 4-u-1 </a:t>
            </a:r>
            <a:r>
              <a:rPr lang="en-US" sz="2000" dirty="0" err="1" smtClean="0">
                <a:latin typeface="+mj-lt"/>
              </a:rPr>
              <a:t>odgovara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logička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mreža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sa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slike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  <a:sym typeface="Wingdings" panose="05000000000000000000" pitchFamily="2" charset="2"/>
              </a:rPr>
              <a:t></a:t>
            </a:r>
            <a:endParaRPr lang="en-US" sz="2000" dirty="0" smtClean="0">
              <a:solidFill>
                <a:schemeClr val="bg1"/>
              </a:solidFill>
              <a:latin typeface="+mj-lt"/>
              <a:sym typeface="Wingdings" panose="05000000000000000000" pitchFamily="2" charset="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499" y="2816971"/>
            <a:ext cx="1190791" cy="11454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499" y="1524000"/>
            <a:ext cx="1190791" cy="9145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4495800"/>
            <a:ext cx="2794001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2484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851648" cy="990600"/>
          </a:xfrm>
        </p:spPr>
        <p:txBody>
          <a:bodyPr>
            <a:normAutofit/>
          </a:bodyPr>
          <a:lstStyle/>
          <a:p>
            <a:pPr algn="ctr"/>
            <a:r>
              <a:rPr lang="en-US" sz="48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Multiplekser</a:t>
            </a: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4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8-u-1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8229600" cy="1219200"/>
          </a:xfrm>
        </p:spPr>
        <p:txBody>
          <a:bodyPr>
            <a:normAutofit/>
          </a:bodyPr>
          <a:lstStyle/>
          <a:p>
            <a:pPr algn="l"/>
            <a:r>
              <a:rPr lang="en-US" sz="2400" dirty="0" err="1" smtClean="0">
                <a:latin typeface="+mj-lt"/>
              </a:rPr>
              <a:t>Ovo</a:t>
            </a:r>
            <a:r>
              <a:rPr lang="en-US" sz="2400" dirty="0" smtClean="0">
                <a:latin typeface="+mj-lt"/>
              </a:rPr>
              <a:t> je </a:t>
            </a:r>
            <a:r>
              <a:rPr lang="en-US" sz="2400" dirty="0" err="1" smtClean="0">
                <a:latin typeface="+mj-lt"/>
              </a:rPr>
              <a:t>realizacija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multipleksera</a:t>
            </a:r>
            <a:r>
              <a:rPr lang="en-US" sz="2400" dirty="0" smtClean="0">
                <a:latin typeface="+mj-lt"/>
              </a:rPr>
              <a:t> 8-u-1 </a:t>
            </a:r>
            <a:r>
              <a:rPr lang="en-US" sz="2400" dirty="0" err="1" smtClean="0">
                <a:latin typeface="+mj-lt"/>
              </a:rPr>
              <a:t>pomocu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multipleksera</a:t>
            </a:r>
            <a:r>
              <a:rPr lang="en-US" sz="2400" dirty="0" smtClean="0">
                <a:latin typeface="+mj-lt"/>
              </a:rPr>
              <a:t> 2-u-1</a:t>
            </a:r>
            <a:endParaRPr lang="en-US" sz="24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514600"/>
            <a:ext cx="5181600" cy="359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1140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04800"/>
            <a:ext cx="7851648" cy="1066800"/>
          </a:xfrm>
        </p:spPr>
        <p:txBody>
          <a:bodyPr>
            <a:normAutofit/>
          </a:bodyPr>
          <a:lstStyle/>
          <a:p>
            <a:pPr algn="ctr"/>
            <a:r>
              <a:rPr lang="en-US" sz="48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Multiplekser</a:t>
            </a: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4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2xm-u-m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905000"/>
            <a:ext cx="6705600" cy="4191000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latin typeface="+mj-lt"/>
              </a:rPr>
              <a:t>Na </a:t>
            </a:r>
            <a:r>
              <a:rPr lang="en-US" sz="2000" dirty="0" err="1" smtClean="0">
                <a:latin typeface="+mj-lt"/>
              </a:rPr>
              <a:t>slici</a:t>
            </a:r>
            <a:r>
              <a:rPr lang="en-US" sz="2000" dirty="0" smtClean="0">
                <a:latin typeface="+mj-lt"/>
              </a:rPr>
              <a:t> je </a:t>
            </a:r>
            <a:r>
              <a:rPr lang="en-US" sz="2000" dirty="0" err="1" smtClean="0">
                <a:latin typeface="+mj-lt"/>
              </a:rPr>
              <a:t>prikazan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grafički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simbol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multipleksera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2xm‐u‐m.</a:t>
            </a:r>
          </a:p>
          <a:p>
            <a:pPr algn="l"/>
            <a:endParaRPr lang="en-US" sz="2000" dirty="0" smtClean="0">
              <a:latin typeface="+mj-lt"/>
            </a:endParaRPr>
          </a:p>
          <a:p>
            <a:pPr algn="l"/>
            <a:endParaRPr lang="en-US" sz="2000" dirty="0" smtClean="0">
              <a:latin typeface="+mj-lt"/>
            </a:endParaRPr>
          </a:p>
          <a:p>
            <a:pPr algn="l"/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Ovaj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+mj-lt"/>
              </a:rPr>
              <a:t>simbol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+mj-lt"/>
              </a:rPr>
              <a:t>na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+mj-lt"/>
              </a:rPr>
              <a:t>kompaktan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+mj-lt"/>
              </a:rPr>
              <a:t>način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+mj-lt"/>
              </a:rPr>
              <a:t>predstavlja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+mj-lt"/>
              </a:rPr>
              <a:t>strukturu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od m </a:t>
            </a:r>
            <a:r>
              <a:rPr lang="en-US" sz="2000" dirty="0" err="1">
                <a:solidFill>
                  <a:schemeClr val="bg1"/>
                </a:solidFill>
                <a:latin typeface="+mj-lt"/>
              </a:rPr>
              <a:t>paralelno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+mj-lt"/>
              </a:rPr>
              <a:t>povezanih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+mj-lt"/>
              </a:rPr>
              <a:t>multipleksera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sa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+mj-lt"/>
              </a:rPr>
              <a:t>slike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         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</a:t>
            </a:r>
          </a:p>
          <a:p>
            <a:pPr algn="l"/>
            <a:endParaRPr lang="en-US" sz="2000" dirty="0">
              <a:solidFill>
                <a:schemeClr val="bg1"/>
              </a:solidFill>
              <a:latin typeface="+mj-lt"/>
              <a:sym typeface="Wingdings" panose="05000000000000000000" pitchFamily="2" charset="2"/>
            </a:endParaRPr>
          </a:p>
          <a:p>
            <a:pPr algn="l"/>
            <a:r>
              <a:rPr lang="en-US" sz="2000" dirty="0" err="1">
                <a:latin typeface="+mj-lt"/>
              </a:rPr>
              <a:t>Pomoću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multipleksera</a:t>
            </a:r>
            <a:r>
              <a:rPr lang="en-US" sz="2000" dirty="0">
                <a:latin typeface="+mj-lt"/>
              </a:rPr>
              <a:t> 2xm‐u‐m </a:t>
            </a:r>
            <a:r>
              <a:rPr lang="en-US" sz="2000" dirty="0" err="1">
                <a:latin typeface="+mj-lt"/>
              </a:rPr>
              <a:t>omogućen</a:t>
            </a:r>
            <a:r>
              <a:rPr lang="en-US" sz="2000" dirty="0">
                <a:latin typeface="+mj-lt"/>
              </a:rPr>
              <a:t> je </a:t>
            </a:r>
            <a:r>
              <a:rPr lang="en-US" sz="2000" dirty="0" err="1">
                <a:latin typeface="+mj-lt"/>
              </a:rPr>
              <a:t>izbor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jednog</a:t>
            </a:r>
            <a:r>
              <a:rPr lang="en-US" sz="2000" dirty="0">
                <a:latin typeface="+mj-lt"/>
              </a:rPr>
              <a:t> od </a:t>
            </a:r>
            <a:r>
              <a:rPr lang="en-US" sz="2000" dirty="0" err="1">
                <a:latin typeface="+mj-lt"/>
              </a:rPr>
              <a:t>dva</a:t>
            </a:r>
            <a:r>
              <a:rPr lang="en-US" sz="2000" dirty="0">
                <a:latin typeface="+mj-lt"/>
              </a:rPr>
              <a:t> m‐</a:t>
            </a:r>
            <a:r>
              <a:rPr lang="en-US" sz="2000" dirty="0" err="1">
                <a:latin typeface="+mj-lt"/>
              </a:rPr>
              <a:t>bitna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podatka</a:t>
            </a:r>
            <a:r>
              <a:rPr lang="en-US" sz="2000" dirty="0">
                <a:latin typeface="+mj-lt"/>
              </a:rPr>
              <a:t>. U </a:t>
            </a:r>
            <a:r>
              <a:rPr lang="en-US" sz="2000" dirty="0" err="1">
                <a:latin typeface="+mj-lt"/>
              </a:rPr>
              <a:t>opštem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slučaju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multiplekser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kxm</a:t>
            </a:r>
            <a:r>
              <a:rPr lang="en-US" sz="2000" dirty="0">
                <a:latin typeface="+mj-lt"/>
              </a:rPr>
              <a:t>‐u‐m </a:t>
            </a:r>
            <a:r>
              <a:rPr lang="en-US" sz="2000" dirty="0" err="1">
                <a:latin typeface="+mj-lt"/>
              </a:rPr>
              <a:t>sastoji</a:t>
            </a:r>
            <a:r>
              <a:rPr lang="en-US" sz="2000" dirty="0">
                <a:latin typeface="+mj-lt"/>
              </a:rPr>
              <a:t> se </a:t>
            </a:r>
            <a:r>
              <a:rPr lang="en-US" sz="2000" dirty="0" err="1">
                <a:latin typeface="+mj-lt"/>
              </a:rPr>
              <a:t>iz</a:t>
            </a:r>
            <a:r>
              <a:rPr lang="en-US" sz="2000" dirty="0">
                <a:latin typeface="+mj-lt"/>
              </a:rPr>
              <a:t> m </a:t>
            </a:r>
            <a:r>
              <a:rPr lang="en-US" sz="2000" dirty="0" err="1">
                <a:latin typeface="+mj-lt"/>
              </a:rPr>
              <a:t>multipleksera</a:t>
            </a:r>
            <a:r>
              <a:rPr lang="en-US" sz="2000" dirty="0">
                <a:latin typeface="+mj-lt"/>
              </a:rPr>
              <a:t> k‐u‐1 </a:t>
            </a:r>
            <a:r>
              <a:rPr lang="en-US" sz="2000" dirty="0" err="1">
                <a:latin typeface="+mj-lt"/>
              </a:rPr>
              <a:t>sa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zajedničkim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selekcionim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ulazima</a:t>
            </a:r>
            <a:r>
              <a:rPr lang="en-US" sz="2000" dirty="0">
                <a:latin typeface="+mj-lt"/>
              </a:rPr>
              <a:t>.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1447800"/>
            <a:ext cx="1571844" cy="11717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819400"/>
            <a:ext cx="1562318" cy="261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5750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305800" cy="1828800"/>
          </a:xfrm>
        </p:spPr>
        <p:txBody>
          <a:bodyPr>
            <a:normAutofit/>
          </a:bodyPr>
          <a:lstStyle/>
          <a:p>
            <a:pPr algn="ctr"/>
            <a:r>
              <a:rPr lang="en-US" sz="1150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Kraj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495800"/>
            <a:ext cx="8686800" cy="581464"/>
          </a:xfrm>
        </p:spPr>
        <p:txBody>
          <a:bodyPr>
            <a:noAutofit/>
          </a:bodyPr>
          <a:lstStyle/>
          <a:p>
            <a:pPr algn="ctr"/>
            <a:r>
              <a:rPr lang="en-US" sz="3600" b="1" u="sng" dirty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</a:rPr>
              <a:t>Milan </a:t>
            </a:r>
            <a:r>
              <a:rPr lang="en-US" sz="3600" b="1" u="sng" dirty="0" err="1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</a:rPr>
              <a:t>Krnić</a:t>
            </a:r>
            <a:r>
              <a:rPr lang="en-US" sz="3600" b="1" u="sng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</a:rPr>
              <a:t> II-4</a:t>
            </a:r>
            <a:endParaRPr lang="en-US" sz="3600" b="1" u="sng" dirty="0"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083601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182</TotalTime>
  <Words>243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Multiplekseri</vt:lpstr>
      <vt:lpstr>Simboli Multipleksera</vt:lpstr>
      <vt:lpstr>Multiplekser 2-u-1</vt:lpstr>
      <vt:lpstr>Multiplekser 4-u-1</vt:lpstr>
      <vt:lpstr>Multiplekser 8-u-1</vt:lpstr>
      <vt:lpstr>Multiplekser 2xm-u-m</vt:lpstr>
      <vt:lpstr>Kraj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Multiplekseri</dc:title>
  <dc:creator>MILAN</dc:creator>
  <cp:lastModifiedBy>ismail - [2010]</cp:lastModifiedBy>
  <cp:revision>17</cp:revision>
  <dcterms:created xsi:type="dcterms:W3CDTF">2006-08-16T00:00:00Z</dcterms:created>
  <dcterms:modified xsi:type="dcterms:W3CDTF">2020-04-28T19:14:25Z</dcterms:modified>
</cp:coreProperties>
</file>